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3.jpeg" ContentType="image/jpeg"/>
  <Override PartName="/ppt/media/image32.jpeg" ContentType="image/jpeg"/>
  <Override PartName="/ppt/media/image31.jpeg" ContentType="image/jpeg"/>
  <Override PartName="/ppt/media/image30.jpeg" ContentType="image/jpeg"/>
  <Override PartName="/ppt/media/image28.jpeg" ContentType="image/jpeg"/>
  <Override PartName="/ppt/media/image26.png" ContentType="image/png"/>
  <Override PartName="/ppt/media/image29.jpeg" ContentType="image/jpeg"/>
  <Override PartName="/ppt/media/image25.png" ContentType="image/png"/>
  <Override PartName="/ppt/media/image24.png" ContentType="image/png"/>
  <Override PartName="/ppt/media/image23.jpeg" ContentType="image/jpeg"/>
  <Override PartName="/ppt/media/image20.png" ContentType="image/png"/>
  <Override PartName="/ppt/media/image21.png" ContentType="image/png"/>
  <Override PartName="/ppt/media/image19.png" ContentType="image/png"/>
  <Override PartName="/ppt/media/image18.wmf" ContentType="image/x-wmf"/>
  <Override PartName="/ppt/media/image17.png" ContentType="image/png"/>
  <Override PartName="/ppt/media/image16.png" ContentType="image/png"/>
  <Override PartName="/ppt/media/image1.jpeg" ContentType="image/jpeg"/>
  <Override PartName="/ppt/media/image7.png" ContentType="image/png"/>
  <Override PartName="/ppt/media/image15.wmf" ContentType="image/x-wmf"/>
  <Override PartName="/ppt/media/image13.png" ContentType="image/png"/>
  <Override PartName="/ppt/media/image6.wmf" ContentType="image/x-wmf"/>
  <Override PartName="/ppt/media/image11.png" ContentType="image/png"/>
  <Override PartName="/ppt/media/image22.jpeg" ContentType="image/jpeg"/>
  <Override PartName="/ppt/media/image4.png" ContentType="image/png"/>
  <Override PartName="/ppt/media/image12.wmf" ContentType="image/x-wmf"/>
  <Override PartName="/ppt/media/image10.png" ContentType="image/png"/>
  <Override PartName="/ppt/media/image14.png" ContentType="image/png"/>
  <Override PartName="/ppt/media/image9.wmf" ContentType="image/x-wmf"/>
  <Override PartName="/ppt/media/image5.png" ContentType="image/png"/>
  <Override PartName="/ppt/media/image34.jpeg" ContentType="image/jpeg"/>
  <Override PartName="/ppt/media/image3.wmf" ContentType="image/x-wmf"/>
  <Override PartName="/ppt/media/image27.jpeg" ContentType="image/jpeg"/>
  <Override PartName="/ppt/media/image2.wmf" ContentType="image/x-wmf"/>
  <Override PartName="/ppt/media/image35.jpeg" ContentType="image/jpeg"/>
  <Override PartName="/ppt/media/image8.png" ContentType="image/png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Decyzja środowiskowa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5"/>
                <c:pt idx="0">
                  <c:v>Tworóg – Kędzierzyn-Koźle</c:v>
                </c:pt>
                <c:pt idx="1">
                  <c:v>Skoczów – Komorowice – Oświęcim</c:v>
                </c:pt>
                <c:pt idx="2">
                  <c:v>Pogórska Wola – Tworzeń</c:v>
                </c:pt>
                <c:pt idx="3">
                  <c:v>Kędzierzyn-Koźle – Granica Państwa</c:v>
                </c:pt>
                <c:pt idx="4">
                  <c:v>Tworóg – Tworzeń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42217</c:v>
                </c:pt>
                <c:pt idx="1">
                  <c:v>42095</c:v>
                </c:pt>
                <c:pt idx="2">
                  <c:v>42430</c:v>
                </c:pt>
                <c:pt idx="3">
                  <c:v>42583</c:v>
                </c:pt>
                <c:pt idx="4">
                  <c:v>42644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Decyzja lokalizacyjna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5"/>
                <c:pt idx="0">
                  <c:v>Tworóg – Kędzierzyn-Koźle</c:v>
                </c:pt>
                <c:pt idx="1">
                  <c:v>Skoczów – Komorowice – Oświęcim</c:v>
                </c:pt>
                <c:pt idx="2">
                  <c:v>Pogórska Wola – Tworzeń</c:v>
                </c:pt>
                <c:pt idx="3">
                  <c:v>Kędzierzyn-Koźle – Granica Państwa</c:v>
                </c:pt>
                <c:pt idx="4">
                  <c:v>Tworóg – Tworzeń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42705</c:v>
                </c:pt>
                <c:pt idx="4">
                  <c:v>42675</c:v>
                </c:pt>
              </c:numCache>
            </c:numRef>
          </c:val>
        </c:ser>
        <c:gapWidth val="150"/>
        <c:shape val="cylinder"/>
        <c:axId val="10982524"/>
        <c:axId val="7945276"/>
        <c:axId val="0"/>
      </c:bar3DChart>
      <c:catAx>
        <c:axId val="1098252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7945276"/>
        <c:crosses val="autoZero"/>
        <c:auto val="1"/>
        <c:lblAlgn val="ctr"/>
        <c:lblOffset val="100"/>
      </c:catAx>
      <c:valAx>
        <c:axId val="7945276"/>
        <c:scaling>
          <c:orientation val="minMax"/>
          <c:min val="42100"/>
        </c:scaling>
        <c:delete val="0"/>
        <c:axPos val="l"/>
        <c:majorGridlines>
          <c:spPr>
            <a:ln w="3240">
              <a:solidFill>
                <a:srgbClr val="bfbfbf"/>
              </a:solidFill>
              <a:round/>
            </a:ln>
          </c:spPr>
        </c:majorGridlines>
        <c:majorTickMark val="out"/>
        <c:minorTickMark val="none"/>
        <c:tickLblPos val="nextTo"/>
        <c:spPr>
          <a:ln w="3240">
            <a:solidFill>
              <a:srgbClr val="878787"/>
            </a:solidFill>
            <a:round/>
          </a:ln>
        </c:spPr>
        <c:crossAx val="10982524"/>
        <c:crosses val="autoZero"/>
      </c:valAx>
      <c:spPr>
        <a:noFill/>
        <a:ln w="9360">
          <a:solidFill>
            <a:srgbClr val="878787"/>
          </a:solidFill>
          <a:round/>
        </a:ln>
      </c:spPr>
    </c:plotArea>
    <c:legend>
      <c:legendPos val="r"/>
      <c:overlay val="0"/>
      <c:spPr>
        <a:noFill/>
        <a:ln>
          <a:noFill/>
        </a:ln>
      </c:spPr>
    </c:legend>
    <c:plotVisOnly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15"/>
      <c:rotY val="20"/>
      <c:rAngAx val="1"/>
      <c:perspective val="30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Długość gazociągu w gminach w km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</c:dLbls>
          <c:cat>
            <c:strRef>
              <c:f>categories</c:f>
              <c:strCache>
                <c:ptCount val="7"/>
                <c:pt idx="0">
                  <c:v>Tworóg</c:v>
                </c:pt>
                <c:pt idx="1">
                  <c:v>Tarnowskie Góry</c:v>
                </c:pt>
                <c:pt idx="2">
                  <c:v>Miasteczko Śląskie</c:v>
                </c:pt>
                <c:pt idx="3">
                  <c:v>Ożarowice</c:v>
                </c:pt>
                <c:pt idx="4">
                  <c:v>Mierzęcice</c:v>
                </c:pt>
                <c:pt idx="5">
                  <c:v>Siewierz</c:v>
                </c:pt>
                <c:pt idx="6">
                  <c:v>Dąbrowa Górnicza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9.5</c:v>
                </c:pt>
                <c:pt idx="1">
                  <c:v>0.5</c:v>
                </c:pt>
                <c:pt idx="2">
                  <c:v>13.7</c:v>
                </c:pt>
                <c:pt idx="3">
                  <c:v>6.4</c:v>
                </c:pt>
                <c:pt idx="4">
                  <c:v>9.1</c:v>
                </c:pt>
                <c:pt idx="5">
                  <c:v>2.9</c:v>
                </c:pt>
                <c:pt idx="6">
                  <c:v>13.9</c:v>
                </c:pt>
              </c:numCache>
            </c:numRef>
          </c:val>
        </c:ser>
        <c:gapWidth val="150"/>
        <c:shape val="cylinder"/>
        <c:axId val="46489958"/>
        <c:axId val="43392074"/>
        <c:axId val="0"/>
      </c:bar3DChart>
      <c:catAx>
        <c:axId val="4648995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3392074"/>
        <c:crosses val="autoZero"/>
        <c:auto val="1"/>
        <c:lblAlgn val="ctr"/>
        <c:lblOffset val="100"/>
      </c:catAx>
      <c:valAx>
        <c:axId val="43392074"/>
        <c:scaling>
          <c:orientation val="minMax"/>
        </c:scaling>
        <c:delete val="0"/>
        <c:axPos val="l"/>
        <c:majorGridlines>
          <c:spPr>
            <a:ln w="3240">
              <a:solidFill>
                <a:srgbClr val="e6e6e6"/>
              </a:solidFill>
              <a:round/>
            </a:ln>
          </c:spPr>
        </c:majorGridlines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crossAx val="46489958"/>
        <c:crosses val="autoZero"/>
      </c:valAx>
      <c:spPr>
        <a:noFill/>
        <a:ln w="9360">
          <a:solidFill>
            <a:srgbClr val="878787"/>
          </a:solidFill>
          <a:round/>
        </a:ln>
      </c:spPr>
    </c:plotArea>
    <c:plotVisOnly val="1"/>
  </c:chart>
  <c:spPr>
    <a:noFill/>
    <a:ln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9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34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235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8.wmf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az 44" descr=""/>
          <p:cNvPicPr/>
          <p:nvPr/>
        </p:nvPicPr>
        <p:blipFill>
          <a:blip r:embed="rId2"/>
          <a:stretch/>
        </p:blipFill>
        <p:spPr>
          <a:xfrm>
            <a:off x="5437080" y="4844880"/>
            <a:ext cx="3315960" cy="1784160"/>
          </a:xfrm>
          <a:prstGeom prst="rect">
            <a:avLst/>
          </a:prstGeom>
          <a:ln w="9360">
            <a:noFill/>
          </a:ln>
        </p:spPr>
      </p:pic>
      <p:pic>
        <p:nvPicPr>
          <p:cNvPr id="1" name="Obraz 41" descr=""/>
          <p:cNvPicPr/>
          <p:nvPr/>
        </p:nvPicPr>
        <p:blipFill>
          <a:blip r:embed="rId3"/>
          <a:stretch/>
        </p:blipFill>
        <p:spPr>
          <a:xfrm>
            <a:off x="0" y="0"/>
            <a:ext cx="9135720" cy="6856200"/>
          </a:xfrm>
          <a:prstGeom prst="rect">
            <a:avLst/>
          </a:prstGeom>
          <a:ln w="9360">
            <a:noFill/>
          </a:ln>
        </p:spPr>
      </p:pic>
      <p:pic>
        <p:nvPicPr>
          <p:cNvPr id="2" name="Obraz 42" descr=""/>
          <p:cNvPicPr/>
          <p:nvPr/>
        </p:nvPicPr>
        <p:blipFill>
          <a:blip r:embed="rId4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3" name="CustomShape 1"/>
          <p:cNvSpPr/>
          <p:nvPr/>
        </p:nvSpPr>
        <p:spPr>
          <a:xfrm>
            <a:off x="6443640" y="4481640"/>
            <a:ext cx="233964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5" descr=""/>
          <p:cNvPicPr/>
          <p:nvPr/>
        </p:nvPicPr>
        <p:blipFill>
          <a:blip r:embed="rId2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41" name="Line 1"/>
          <p:cNvSpPr/>
          <p:nvPr/>
        </p:nvSpPr>
        <p:spPr>
          <a:xfrm>
            <a:off x="2377800" y="6572160"/>
            <a:ext cx="4000680" cy="1440"/>
          </a:xfrm>
          <a:prstGeom prst="line">
            <a:avLst/>
          </a:prstGeom>
          <a:ln w="28440">
            <a:solidFill>
              <a:srgbClr val="ff5d23"/>
            </a:solidFill>
            <a:round/>
          </a:ln>
        </p:spPr>
      </p:sp>
      <p:sp>
        <p:nvSpPr>
          <p:cNvPr id="42" name="CustomShape 2"/>
          <p:cNvSpPr/>
          <p:nvPr/>
        </p:nvSpPr>
        <p:spPr>
          <a:xfrm>
            <a:off x="6443640" y="6310440"/>
            <a:ext cx="237456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43" name="CustomShape 3"/>
          <p:cNvSpPr/>
          <p:nvPr/>
        </p:nvSpPr>
        <p:spPr>
          <a:xfrm>
            <a:off x="8001000" y="142920"/>
            <a:ext cx="71244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fld id="{A594FA16-F0D9-44C2-A55E-790910C55C96}" type="slidenum">
              <a:rPr b="1" lang="pl-PL" sz="1600" strike="noStrike">
                <a:solidFill>
                  <a:srgbClr val="ff5d23"/>
                </a:solidFill>
                <a:latin typeface="Century Gothic"/>
                <a:ea typeface="DejaVu Sans"/>
              </a:rPr>
              <a:t>&lt;numer&gt;</a:t>
            </a:fld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az 5" descr=""/>
          <p:cNvPicPr/>
          <p:nvPr/>
        </p:nvPicPr>
        <p:blipFill>
          <a:blip r:embed="rId2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81" name="Line 1"/>
          <p:cNvSpPr/>
          <p:nvPr/>
        </p:nvSpPr>
        <p:spPr>
          <a:xfrm>
            <a:off x="2377800" y="6572160"/>
            <a:ext cx="4000680" cy="1440"/>
          </a:xfrm>
          <a:prstGeom prst="line">
            <a:avLst/>
          </a:prstGeom>
          <a:ln w="28440">
            <a:solidFill>
              <a:srgbClr val="ff5d23"/>
            </a:solidFill>
            <a:round/>
          </a:ln>
        </p:spPr>
      </p:sp>
      <p:sp>
        <p:nvSpPr>
          <p:cNvPr id="82" name="CustomShape 2"/>
          <p:cNvSpPr/>
          <p:nvPr/>
        </p:nvSpPr>
        <p:spPr>
          <a:xfrm>
            <a:off x="6443640" y="6310440"/>
            <a:ext cx="237456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raz 5" descr=""/>
          <p:cNvPicPr/>
          <p:nvPr/>
        </p:nvPicPr>
        <p:blipFill>
          <a:blip r:embed="rId2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120" name="Line 1"/>
          <p:cNvSpPr/>
          <p:nvPr/>
        </p:nvSpPr>
        <p:spPr>
          <a:xfrm>
            <a:off x="2377800" y="6572160"/>
            <a:ext cx="4000680" cy="1440"/>
          </a:xfrm>
          <a:prstGeom prst="line">
            <a:avLst/>
          </a:prstGeom>
          <a:ln w="28440">
            <a:solidFill>
              <a:srgbClr val="ff5d23"/>
            </a:solidFill>
            <a:round/>
          </a:ln>
        </p:spPr>
      </p:sp>
      <p:sp>
        <p:nvSpPr>
          <p:cNvPr id="121" name="CustomShape 2"/>
          <p:cNvSpPr/>
          <p:nvPr/>
        </p:nvSpPr>
        <p:spPr>
          <a:xfrm>
            <a:off x="6443640" y="6310440"/>
            <a:ext cx="237456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braz 5" descr=""/>
          <p:cNvPicPr/>
          <p:nvPr/>
        </p:nvPicPr>
        <p:blipFill>
          <a:blip r:embed="rId2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159" name="Line 1"/>
          <p:cNvSpPr/>
          <p:nvPr/>
        </p:nvSpPr>
        <p:spPr>
          <a:xfrm>
            <a:off x="2377800" y="6572160"/>
            <a:ext cx="4000680" cy="1440"/>
          </a:xfrm>
          <a:prstGeom prst="line">
            <a:avLst/>
          </a:prstGeom>
          <a:ln w="28440">
            <a:solidFill>
              <a:srgbClr val="ff5d23"/>
            </a:solidFill>
            <a:round/>
          </a:ln>
        </p:spPr>
      </p:sp>
      <p:sp>
        <p:nvSpPr>
          <p:cNvPr id="160" name="CustomShape 2"/>
          <p:cNvSpPr/>
          <p:nvPr/>
        </p:nvSpPr>
        <p:spPr>
          <a:xfrm>
            <a:off x="6443640" y="6310440"/>
            <a:ext cx="237456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Obraz 5" descr=""/>
          <p:cNvPicPr/>
          <p:nvPr/>
        </p:nvPicPr>
        <p:blipFill>
          <a:blip r:embed="rId2"/>
          <a:stretch/>
        </p:blipFill>
        <p:spPr>
          <a:xfrm>
            <a:off x="442800" y="6176880"/>
            <a:ext cx="1798560" cy="464760"/>
          </a:xfrm>
          <a:prstGeom prst="rect">
            <a:avLst/>
          </a:prstGeom>
          <a:ln w="9360">
            <a:noFill/>
          </a:ln>
        </p:spPr>
      </p:pic>
      <p:sp>
        <p:nvSpPr>
          <p:cNvPr id="198" name="Line 1"/>
          <p:cNvSpPr/>
          <p:nvPr/>
        </p:nvSpPr>
        <p:spPr>
          <a:xfrm>
            <a:off x="2377800" y="6572160"/>
            <a:ext cx="4000680" cy="1440"/>
          </a:xfrm>
          <a:prstGeom prst="line">
            <a:avLst/>
          </a:prstGeom>
          <a:ln w="28440">
            <a:solidFill>
              <a:srgbClr val="ff5d23"/>
            </a:solidFill>
            <a:round/>
          </a:ln>
        </p:spPr>
      </p:sp>
      <p:sp>
        <p:nvSpPr>
          <p:cNvPr id="199" name="CustomShape 2"/>
          <p:cNvSpPr/>
          <p:nvPr/>
        </p:nvSpPr>
        <p:spPr>
          <a:xfrm>
            <a:off x="6443640" y="6310440"/>
            <a:ext cx="2374560" cy="35712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entury Gothic"/>
                <a:ea typeface="DejaVu Sans"/>
              </a:rPr>
              <a:t>system, który łączy</a:t>
            </a:r>
            <a:endParaRPr/>
          </a:p>
        </p:txBody>
      </p:sp>
      <p:sp>
        <p:nvSpPr>
          <p:cNvPr id="200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824040" y="908640"/>
            <a:ext cx="7481520" cy="3238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pl-PL" sz="3200" strike="noStrike">
                <a:solidFill>
                  <a:srgbClr val="ff5d23"/>
                </a:solidFill>
                <a:latin typeface="Century Gothic"/>
                <a:ea typeface="DejaVu Sans"/>
              </a:rPr>
              <a:t>Inwestycje Operatora Gazociągów Przesyłowych GAZ-SYSTEM S.A. objęte specustawą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3200" strike="noStrike">
                <a:solidFill>
                  <a:srgbClr val="ff5d23"/>
                </a:solidFill>
                <a:latin typeface="Century Gothic"/>
                <a:ea typeface="DejaVu Sans"/>
              </a:rPr>
              <a:t>na terenie województwa śląskiego </a:t>
            </a:r>
            <a:endParaRPr/>
          </a:p>
        </p:txBody>
      </p:sp>
      <p:sp>
        <p:nvSpPr>
          <p:cNvPr id="237" name="CustomShape 2"/>
          <p:cNvSpPr/>
          <p:nvPr/>
        </p:nvSpPr>
        <p:spPr>
          <a:xfrm>
            <a:off x="683640" y="4797000"/>
            <a:ext cx="4028760" cy="387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entury Gothic"/>
                <a:ea typeface="DejaVu Sans"/>
              </a:rPr>
              <a:t>Katowice, 23 czerwca 2015 roku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Wykres 1"/>
          <p:cNvGraphicFramePr/>
          <p:nvPr/>
        </p:nvGraphicFramePr>
        <p:xfrm>
          <a:off x="1115640" y="1124640"/>
          <a:ext cx="7596000" cy="482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80" name="CustomShape 1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2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Tworóg – Tworzeń</a:t>
            </a:r>
            <a:endParaRPr/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Table 1"/>
          <p:cNvGraphicFramePr/>
          <p:nvPr/>
        </p:nvGraphicFramePr>
        <p:xfrm>
          <a:off x="1835640" y="1124640"/>
          <a:ext cx="6262920" cy="4606560"/>
        </p:xfrm>
        <a:graphic>
          <a:graphicData uri="http://schemas.openxmlformats.org/drawingml/2006/table">
            <a:tbl>
              <a:tblPr/>
              <a:tblGrid>
                <a:gridCol w="936000"/>
                <a:gridCol w="2748240"/>
                <a:gridCol w="2578680"/>
              </a:tblGrid>
              <a:tr h="6145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Lp.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Gmina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Długość gazociągu w gminie 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w km</a:t>
                      </a:r>
                      <a:endParaRPr/>
                    </a:p>
                  </a:txBody>
                  <a:tcPr/>
                </a:tc>
              </a:tr>
              <a:tr h="529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Tworóg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9,5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Tarnowskie Góry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0,5</a:t>
                      </a:r>
                      <a:endParaRPr/>
                    </a:p>
                  </a:txBody>
                  <a:tcPr/>
                </a:tc>
              </a:tr>
              <a:tr h="4881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Miasteczko Śląskie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  <a:endParaRPr/>
                    </a:p>
                  </a:txBody>
                  <a:tcPr/>
                </a:tc>
              </a:tr>
              <a:tr h="3708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Ożarowice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/>
                    </a:p>
                  </a:txBody>
                  <a:tcPr/>
                </a:tc>
              </a:tr>
              <a:tr h="529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Mierzęcice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9,1</a:t>
                      </a:r>
                      <a:endParaRPr/>
                    </a:p>
                  </a:txBody>
                  <a:tcPr/>
                </a:tc>
              </a:tr>
              <a:tr h="529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6.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Siewierz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  <a:endParaRPr/>
                    </a:p>
                  </a:txBody>
                  <a:tcPr/>
                </a:tc>
              </a:tr>
              <a:tr h="529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7.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Dąbrowa Górnicza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13,9</a:t>
                      </a:r>
                      <a:endParaRPr/>
                    </a:p>
                  </a:txBody>
                  <a:tcPr/>
                </a:tc>
              </a:tr>
              <a:tr h="52812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Ogółem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3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3"/>
          <p:cNvSpPr/>
          <p:nvPr/>
        </p:nvSpPr>
        <p:spPr>
          <a:xfrm>
            <a:off x="1332000" y="207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Tworóg – Tworzeń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31280" y="1700640"/>
            <a:ext cx="4668840" cy="352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budowa gazociągu Tworóg  –  Tworzeń, średnica 1000 mm, ciśnienie 8,4 MPa, długość około 56 km;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połączenie z projektowanym gazociągiem Tworóg – Kędzierzyn-Koźle,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średnica 1000 mm, ciśnienie 8,4 MPa;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połączenie z projektowanym gazociągiem Pogórska Wola – Tworzeń,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średnica 1000 mm, ciśnienie 8,4 MPa;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zabudowanie układu wpięciowego w miejscu odgałęzienia do elektrowni Łagisza;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6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Tworóg – Tworzeń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Zakres</a:t>
            </a:r>
            <a:endParaRPr/>
          </a:p>
        </p:txBody>
      </p:sp>
      <p:pic>
        <p:nvPicPr>
          <p:cNvPr id="288" name="Picture 2" descr=""/>
          <p:cNvPicPr/>
          <p:nvPr/>
        </p:nvPicPr>
        <p:blipFill>
          <a:blip r:embed="rId1"/>
          <a:stretch/>
        </p:blipFill>
        <p:spPr>
          <a:xfrm>
            <a:off x="5101560" y="1917000"/>
            <a:ext cx="3669840" cy="244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132372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 Tworóg– Tworzeń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1" name="CustomShape 3"/>
          <p:cNvSpPr/>
          <p:nvPr/>
        </p:nvSpPr>
        <p:spPr>
          <a:xfrm>
            <a:off x="1258920" y="1232640"/>
            <a:ext cx="6478920" cy="934200"/>
          </a:xfrm>
          <a:prstGeom prst="flowChartProcess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92" name="Table 4"/>
          <p:cNvGraphicFramePr/>
          <p:nvPr/>
        </p:nvGraphicFramePr>
        <p:xfrm>
          <a:off x="395280" y="1124640"/>
          <a:ext cx="8487720" cy="4063320"/>
        </p:xfrm>
        <a:graphic>
          <a:graphicData uri="http://schemas.openxmlformats.org/drawingml/2006/table">
            <a:tbl>
              <a:tblPr/>
              <a:tblGrid>
                <a:gridCol w="8488080"/>
              </a:tblGrid>
              <a:tr h="503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Aktualny stan zaawansowania inwestycji: 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opracowanie dokumentacji projektowej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Wykonawca: 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TRACTEBEL Engineering S.A. z Katowic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Kierownik Projektu Wykonawcy: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Aleksandra Imiołek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Zaawansowanie prac:</a:t>
                      </a:r>
                      <a:endParaRPr/>
                    </a:p>
                  </a:txBody>
                  <a:tcPr/>
                </a:tc>
              </a:tr>
              <a:tr h="600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Trwa inwentaryzacja przyrodnicza dla wstępnie ustalonej trasy gazociągu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8064a2"/>
                          </a:solidFill>
                          <a:latin typeface="Calibri"/>
                        </a:rPr>
                        <a:t>W trakcie przygotowań do prac geodezyjnych w terenie</a:t>
                      </a:r>
                      <a:endParaRPr/>
                    </a:p>
                  </a:txBody>
                  <a:tcPr/>
                </a:tc>
              </a:tr>
              <a:tr h="370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Planowany termin zakończenia inwestycji:</a:t>
                      </a:r>
                      <a:endParaRPr/>
                    </a:p>
                  </a:txBody>
                  <a:tcPr/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buFont typeface="Wingdings" charset="2"/>
                        <a:buChar char=""/>
                      </a:pPr>
                      <a:r>
                        <a:rPr b="1" lang="pl-PL" sz="1400" strike="noStrike">
                          <a:solidFill>
                            <a:srgbClr val="000000"/>
                          </a:solidFill>
                          <a:latin typeface="Calibri"/>
                        </a:rPr>
                        <a:t>grudzień 2018 roku 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411120" y="4464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2"/>
          <p:cNvSpPr/>
          <p:nvPr/>
        </p:nvSpPr>
        <p:spPr>
          <a:xfrm>
            <a:off x="1332000" y="44640"/>
            <a:ext cx="770292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Lasy Państwowe</a:t>
            </a:r>
            <a:endParaRPr/>
          </a:p>
        </p:txBody>
      </p:sp>
      <p:pic>
        <p:nvPicPr>
          <p:cNvPr id="295" name="Picture 2" descr=""/>
          <p:cNvPicPr/>
          <p:nvPr/>
        </p:nvPicPr>
        <p:blipFill>
          <a:blip r:embed="rId1"/>
          <a:srcRect l="2244" t="8757" r="8178" b="14424"/>
          <a:stretch/>
        </p:blipFill>
        <p:spPr>
          <a:xfrm rot="5400000">
            <a:off x="1967400" y="271080"/>
            <a:ext cx="5256000" cy="6383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"/>
          <p:cNvSpPr/>
          <p:nvPr/>
        </p:nvSpPr>
        <p:spPr>
          <a:xfrm>
            <a:off x="1332000" y="189000"/>
            <a:ext cx="770292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Gazociąg Tworóg – Tworzeń</a:t>
            </a:r>
            <a:endParaRPr/>
          </a:p>
        </p:txBody>
      </p:sp>
      <p:graphicFrame>
        <p:nvGraphicFramePr>
          <p:cNvPr id="298" name="Table 3"/>
          <p:cNvGraphicFramePr/>
          <p:nvPr/>
        </p:nvGraphicFramePr>
        <p:xfrm>
          <a:off x="154080" y="4941000"/>
          <a:ext cx="8783280" cy="1249920"/>
        </p:xfrm>
        <a:graphic>
          <a:graphicData uri="http://schemas.openxmlformats.org/drawingml/2006/table">
            <a:tbl>
              <a:tblPr/>
              <a:tblGrid>
                <a:gridCol w="1767600"/>
                <a:gridCol w="1641960"/>
                <a:gridCol w="1674360"/>
                <a:gridCol w="2000880"/>
                <a:gridCol w="1698480"/>
              </a:tblGrid>
              <a:tr h="7815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NADLEŚNICTWO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ORIENTACYJNA DŁUGOŚĆ [m]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PAS MONTAŻOWY (26 m)                   [m</a:t>
                      </a:r>
                      <a:r>
                        <a:rPr b="1" lang="pl-PL" sz="1100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PAS TRWALE WYŁĄCZONY                   Z PRODUKCJI                                [m</a:t>
                      </a:r>
                      <a:r>
                        <a:rPr b="1" lang="pl-PL" sz="1100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CZASOWE WYŁĄCZENIE             Z PRODUKCJI                      [m</a:t>
                      </a:r>
                      <a:r>
                        <a:rPr b="1" lang="pl-PL" sz="1100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endParaRPr/>
                    </a:p>
                  </a:txBody>
                  <a:tcPr/>
                </a:tc>
              </a:tr>
              <a:tr h="264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Brynek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7 800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202 800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46 800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171 600</a:t>
                      </a:r>
                      <a:endParaRPr/>
                    </a:p>
                  </a:txBody>
                  <a:tcPr/>
                </a:tc>
              </a:tr>
              <a:tr h="264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Świerklaniec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15 000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390 000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90 000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330 000</a:t>
                      </a:r>
                      <a:endParaRPr/>
                    </a:p>
                  </a:txBody>
                  <a:tcPr/>
                </a:tc>
              </a:tr>
              <a:tr h="264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Siewierz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5 000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130 000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30 000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100" strike="noStrike">
                          <a:solidFill>
                            <a:srgbClr val="000000"/>
                          </a:solidFill>
                          <a:latin typeface="Calibri"/>
                        </a:rPr>
                        <a:t>110 000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9" name="Picture 2" descr=""/>
          <p:cNvPicPr/>
          <p:nvPr/>
        </p:nvPicPr>
        <p:blipFill>
          <a:blip r:embed="rId1"/>
          <a:stretch/>
        </p:blipFill>
        <p:spPr>
          <a:xfrm rot="5400000">
            <a:off x="2481120" y="223200"/>
            <a:ext cx="3783960" cy="5359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95280" y="1268640"/>
            <a:ext cx="8073000" cy="475056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 skali kraju: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Poprawa bezpieczeństwa dostaw gazu dla Polski; 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Zapobieganie sytuacjom kryzysowym w dostawach gazu.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Dywersyfikacja dostaw gazu do polskiego systemu przesyłowego;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 skali regionu: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Corocznie odprowadzany przez GAZ-SYSTEM S.A. podatek od nieruchomości</a:t>
            </a: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 wysokości 2%</a:t>
            </a: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wartości odcinka gazociągu zlokalizowanego na terenie danej gminy.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Zwiększenie ilości transportowanego gazu na potrzeby odbiorców zlokalizowanych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na Opolszczyźnie oraz Górnym i Dolnym Śląsku; 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Uatrakcyjnienie terenów pod nowe inwestycje;</a:t>
            </a:r>
            <a:endParaRPr/>
          </a:p>
          <a:p>
            <a:pPr algn="just">
              <a:lnSpc>
                <a:spcPct val="100000"/>
              </a:lnSpc>
              <a:buSzPct val="120000"/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Rozwój lokalnego rynku pracy w postaci ewentualnych możliwości zarobkowych mieszkańców gminy  podczas budowy gazociągu np. wynajem placów składowych, nocleg dla pracowników, proste prace lokalne.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01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Efekty i korzyści z realizacji inwestycji</a:t>
            </a:r>
            <a:endParaRPr/>
          </a:p>
        </p:txBody>
      </p:sp>
      <p:pic>
        <p:nvPicPr>
          <p:cNvPr id="303" name="Picture 2" descr=""/>
          <p:cNvPicPr/>
          <p:nvPr/>
        </p:nvPicPr>
        <p:blipFill>
          <a:blip r:embed="rId1"/>
          <a:stretch/>
        </p:blipFill>
        <p:spPr>
          <a:xfrm>
            <a:off x="6372720" y="1124640"/>
            <a:ext cx="2518560" cy="1678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1115640" y="1484640"/>
            <a:ext cx="748692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1f497d"/>
                </a:solidFill>
                <a:latin typeface="Century Gothic"/>
                <a:ea typeface="DejaVu Sans"/>
              </a:rPr>
              <a:t>Właściciele nieruchomości otrzymają odszkodowanie z tytułu wybudowanego gazociągu na ich gruntach na podstawie operatów szacunkowych, sporządzonych przez uprawnionych rzeczoznawców majątkowych. Operaty szacunkowe będą opracowywane na zlecenie Wojewody Śląskiego, w oparciu o obowiązujące w tym zakresie przepisy.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1f497d"/>
                </a:solidFill>
                <a:latin typeface="Century Gothic"/>
                <a:ea typeface="DejaVu Sans"/>
              </a:rPr>
              <a:t>Wypłata odszkodowań nastąpi po wybudowaniu gazociągu, na podstawie decyzji Wojewody, przy czym ich wysokość będzie odpowiadała wysokości rzeczywiście poniesionych szkód.</a:t>
            </a:r>
            <a:endParaRPr/>
          </a:p>
        </p:txBody>
      </p:sp>
      <p:pic>
        <p:nvPicPr>
          <p:cNvPr id="305" name="Obraz 9" descr=""/>
          <p:cNvPicPr/>
          <p:nvPr/>
        </p:nvPicPr>
        <p:blipFill>
          <a:blip r:embed="rId1"/>
          <a:stretch/>
        </p:blipFill>
        <p:spPr>
          <a:xfrm>
            <a:off x="2653920" y="3501000"/>
            <a:ext cx="3742560" cy="249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6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Odszkodowania dla właścicieli nieruchomości</a:t>
            </a:r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407880" y="1124640"/>
            <a:ext cx="8483400" cy="51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Standardy realizacji inwestycji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 trosce o bezpieczeństwo i niezawodność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przesyłu gazu oraz wymagania ochrony środowiska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GAZ-SYSTEM S.A. stosuje nowoczesne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i sprawdzone technologie.</a:t>
            </a: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Technologia budowy</a:t>
            </a: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Inwestycje GAZ-SYSTEM S.A. realizowane są z zastosowaniem nowoczesnych technologii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i z wykorzystaniem najlepszej jakości materiałów oraz najnowocześniejszych systemów  zabezpieczeń. Daje to gwarancję bezawaryjnej eksploatacji zabezpieczając przed emisją gazu do środowiska, wód powierzchniowych czy podziemnych.</a:t>
            </a: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Odpowiedzialne inwestycje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Inwestycje GAZ-SYSTEM S.A. realizowane są z poszanowaniem środowiska naturalnego oraz zgodnie z wymogami prawa polskiego i unijnego. Dla wszystkich budowanych gazociągów opracowywane są decyzje środowiskowe oraz realizowane zawarte w nich wytyczne.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Ponadto prowadzony jest stały monitoring zanieczyszczeń emitowanych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do powietrza, wody i gleby, a materiały wykorzystywane do budowy gazociągów posiadają niezbędne atesty i certyfikaty.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309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Bezpieczeństwo inwestycji</a:t>
            </a:r>
            <a:endParaRPr/>
          </a:p>
        </p:txBody>
      </p:sp>
      <p:pic>
        <p:nvPicPr>
          <p:cNvPr id="311" name="Picture 3" descr=""/>
          <p:cNvPicPr/>
          <p:nvPr/>
        </p:nvPicPr>
        <p:blipFill>
          <a:blip r:embed="rId1"/>
          <a:stretch/>
        </p:blipFill>
        <p:spPr>
          <a:xfrm>
            <a:off x="5545800" y="1004400"/>
            <a:ext cx="3345480" cy="220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395280" y="1196640"/>
            <a:ext cx="8163000" cy="462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Nad prawidłową realizacją prac na budowie nadzór sprawują: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l-PL" sz="1400" strike="noStrike" u="sng">
                <a:solidFill>
                  <a:srgbClr val="000000"/>
                </a:solidFill>
                <a:latin typeface="Century Gothic"/>
                <a:ea typeface="DejaVu Sans"/>
              </a:rPr>
              <a:t>ze strony Inwestora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pracownicy  GAZ-SYSTEM S.A.;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zewnętrzna firma – Nadzór Inwestorski: 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      </a:t>
            </a: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inspektorzy  nadzoru poszczególnych branż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     </a:t>
            </a: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na podstawie Prawa budowalnego; 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pl-PL" sz="1400" strike="noStrike" u="sng">
                <a:solidFill>
                  <a:srgbClr val="000000"/>
                </a:solidFill>
                <a:latin typeface="Century Gothic"/>
                <a:ea typeface="DejaVu Sans"/>
              </a:rPr>
              <a:t>ze strony Wykonawcy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kierownik budowy;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kierownicy robót poszczególnych odcinków i branż;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Przed uzyskaniem pozwolenia na użytkowanie: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gazociąg podlega odbiorowi technicznemu i próbom specjalnym wykonywanym przy udziale Urzędu Dozoru Technicznego,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Państwowa Inspekcja Sanitarna i Państwowa Straż Pożarna zajmują stanowisko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w sprawie zgodności wykonania gazociągu z projektem.</a:t>
            </a:r>
            <a:endParaRPr/>
          </a:p>
          <a:p>
            <a:pPr algn="just"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Pozwolenie na użytkowanie wydawane jest przez Wojewódzki Inspektorat Nadzoru Budowlanego.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Bezpieczeństwo inwestycji</a:t>
            </a:r>
            <a:endParaRPr/>
          </a:p>
        </p:txBody>
      </p:sp>
      <p:pic>
        <p:nvPicPr>
          <p:cNvPr id="315" name="Picture 3" descr=""/>
          <p:cNvPicPr/>
          <p:nvPr/>
        </p:nvPicPr>
        <p:blipFill>
          <a:blip r:embed="rId1"/>
          <a:stretch/>
        </p:blipFill>
        <p:spPr>
          <a:xfrm>
            <a:off x="6472440" y="1152000"/>
            <a:ext cx="2085840" cy="31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"/>
          <p:cNvPicPr/>
          <p:nvPr/>
        </p:nvPicPr>
        <p:blipFill>
          <a:blip r:embed="rId1"/>
          <a:stretch/>
        </p:blipFill>
        <p:spPr>
          <a:xfrm>
            <a:off x="3708000" y="1340640"/>
            <a:ext cx="5290200" cy="457884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>
            <a:off x="6872400" y="4667040"/>
            <a:ext cx="563040" cy="474480"/>
          </a:xfrm>
          <a:custGeom>
            <a:avLst/>
            <a:gdLst/>
            <a:ahLst/>
            <a:rect l="0" t="0" r="r" b="b"/>
            <a:pathLst>
              <a:path w="558801" h="450851">
                <a:moveTo>
                  <a:pt x="558800" y="0"/>
                </a:moveTo>
                <a:cubicBezTo>
                  <a:pt x="554257" y="22717"/>
                  <a:pt x="556101" y="34449"/>
                  <a:pt x="539750" y="50800"/>
                </a:cubicBezTo>
                <a:cubicBezTo>
                  <a:pt x="534354" y="56196"/>
                  <a:pt x="527050" y="59267"/>
                  <a:pt x="520700" y="63500"/>
                </a:cubicBezTo>
                <a:cubicBezTo>
                  <a:pt x="516467" y="76200"/>
                  <a:pt x="515426" y="90461"/>
                  <a:pt x="508000" y="101600"/>
                </a:cubicBezTo>
                <a:cubicBezTo>
                  <a:pt x="503767" y="107950"/>
                  <a:pt x="498713" y="113824"/>
                  <a:pt x="495300" y="120650"/>
                </a:cubicBezTo>
                <a:cubicBezTo>
                  <a:pt x="492307" y="126637"/>
                  <a:pt x="491943" y="133713"/>
                  <a:pt x="488950" y="139700"/>
                </a:cubicBezTo>
                <a:cubicBezTo>
                  <a:pt x="485537" y="146526"/>
                  <a:pt x="479663" y="151924"/>
                  <a:pt x="476250" y="158750"/>
                </a:cubicBezTo>
                <a:cubicBezTo>
                  <a:pt x="473257" y="164737"/>
                  <a:pt x="473151" y="171949"/>
                  <a:pt x="469900" y="177800"/>
                </a:cubicBezTo>
                <a:cubicBezTo>
                  <a:pt x="462487" y="191143"/>
                  <a:pt x="452967" y="203200"/>
                  <a:pt x="444500" y="215900"/>
                </a:cubicBezTo>
                <a:cubicBezTo>
                  <a:pt x="440267" y="222250"/>
                  <a:pt x="434213" y="227710"/>
                  <a:pt x="431800" y="234950"/>
                </a:cubicBezTo>
                <a:cubicBezTo>
                  <a:pt x="429683" y="241300"/>
                  <a:pt x="429631" y="248773"/>
                  <a:pt x="425450" y="254000"/>
                </a:cubicBezTo>
                <a:cubicBezTo>
                  <a:pt x="420682" y="259959"/>
                  <a:pt x="412750" y="262467"/>
                  <a:pt x="406400" y="266700"/>
                </a:cubicBezTo>
                <a:cubicBezTo>
                  <a:pt x="394305" y="302986"/>
                  <a:pt x="410029" y="272748"/>
                  <a:pt x="381000" y="292100"/>
                </a:cubicBezTo>
                <a:cubicBezTo>
                  <a:pt x="333434" y="323811"/>
                  <a:pt x="388196" y="302401"/>
                  <a:pt x="342900" y="317500"/>
                </a:cubicBezTo>
                <a:cubicBezTo>
                  <a:pt x="288305" y="353896"/>
                  <a:pt x="357380" y="310260"/>
                  <a:pt x="304800" y="336550"/>
                </a:cubicBezTo>
                <a:cubicBezTo>
                  <a:pt x="255561" y="361169"/>
                  <a:pt x="314583" y="339639"/>
                  <a:pt x="266700" y="355600"/>
                </a:cubicBezTo>
                <a:cubicBezTo>
                  <a:pt x="182130" y="411980"/>
                  <a:pt x="307470" y="330833"/>
                  <a:pt x="228600" y="374650"/>
                </a:cubicBezTo>
                <a:lnTo>
                  <a:pt x="171450" y="412750"/>
                </a:lnTo>
                <a:cubicBezTo>
                  <a:pt x="152749" y="425217"/>
                  <a:pt x="139489" y="436471"/>
                  <a:pt x="114300" y="438150"/>
                </a:cubicBezTo>
                <a:lnTo>
                  <a:pt x="19050" y="444500"/>
                </a:lnTo>
                <a:lnTo>
                  <a:pt x="0" y="450850"/>
                </a:lnTo>
              </a:path>
            </a:pathLst>
          </a:custGeom>
          <a:noFill/>
          <a:ln cap="rnd" w="44280">
            <a:solidFill>
              <a:srgbClr val="ff5d23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2"/>
          <p:cNvSpPr/>
          <p:nvPr/>
        </p:nvSpPr>
        <p:spPr>
          <a:xfrm>
            <a:off x="7448760" y="4475520"/>
            <a:ext cx="536400" cy="1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600" strike="noStrike">
                <a:solidFill>
                  <a:srgbClr val="000000"/>
                </a:solidFill>
                <a:latin typeface="Century Gothic"/>
                <a:ea typeface="DejaVu Sans"/>
              </a:rPr>
              <a:t>Oświęcim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6764760" y="5143680"/>
            <a:ext cx="105840" cy="87480"/>
          </a:xfrm>
          <a:prstGeom prst="flowChartConnector">
            <a:avLst/>
          </a:prstGeom>
          <a:noFill/>
          <a:ln w="19080">
            <a:solidFill>
              <a:srgbClr val="ff5d2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4"/>
          <p:cNvSpPr/>
          <p:nvPr/>
        </p:nvSpPr>
        <p:spPr>
          <a:xfrm>
            <a:off x="6386760" y="5007600"/>
            <a:ext cx="507240" cy="1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l-PL" sz="600" strike="noStrike">
                <a:solidFill>
                  <a:srgbClr val="000000"/>
                </a:solidFill>
                <a:latin typeface="Century Gothic"/>
                <a:ea typeface="DejaVu Sans"/>
              </a:rPr>
              <a:t>Skoczów</a:t>
            </a:r>
            <a:endParaRPr/>
          </a:p>
        </p:txBody>
      </p:sp>
      <p:sp>
        <p:nvSpPr>
          <p:cNvPr id="243" name="CustomShape 5"/>
          <p:cNvSpPr/>
          <p:nvPr/>
        </p:nvSpPr>
        <p:spPr>
          <a:xfrm>
            <a:off x="7438320" y="4581360"/>
            <a:ext cx="105840" cy="87480"/>
          </a:xfrm>
          <a:prstGeom prst="flowChartConnector">
            <a:avLst/>
          </a:prstGeom>
          <a:noFill/>
          <a:ln w="19080">
            <a:solidFill>
              <a:srgbClr val="ff5d2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6"/>
          <p:cNvSpPr/>
          <p:nvPr/>
        </p:nvSpPr>
        <p:spPr>
          <a:xfrm>
            <a:off x="419760" y="1340640"/>
            <a:ext cx="3574440" cy="467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Przez województwo śląskie przebiegać będą w całości lub częściowo następujące gazociągi objęte specustawą: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Pogórska Wola – Tworzeń,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Tworóg – Tworzeń,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Tworóg  –  Kędzierzyn-Koźle,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Kędzierzyn-Koźle – Granica Państwa,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Skoczów – Komorowice – Oświęcim.</a:t>
            </a:r>
            <a:endParaRPr/>
          </a:p>
        </p:txBody>
      </p:sp>
      <p:sp>
        <p:nvSpPr>
          <p:cNvPr id="245" name="CustomShape 7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8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entury Gothic"/>
                <a:ea typeface="DejaVu Sans"/>
              </a:rPr>
              <a:t>Inwestycje GAZ-SYSTEM S.A. objęte specustawą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785880" y="1196640"/>
            <a:ext cx="7785000" cy="93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r>
              <a:rPr b="1" lang="pl-PL" strike="noStrike">
                <a:solidFill>
                  <a:srgbClr val="ff5d23"/>
                </a:solidFill>
                <a:latin typeface="Cambria"/>
                <a:ea typeface="DejaVu Sans"/>
              </a:rPr>
              <a:t>PROCEDURY W ZAKRESIE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l-PL" strike="noStrike">
                <a:solidFill>
                  <a:srgbClr val="ff5d23"/>
                </a:solidFill>
                <a:latin typeface="Cambria"/>
                <a:ea typeface="DejaVu Sans"/>
              </a:rPr>
              <a:t>WOJEWODY, MARSZAŁKA I DYREKTORA RDOŚ</a:t>
            </a:r>
            <a:endParaRPr/>
          </a:p>
        </p:txBody>
      </p:sp>
      <p:sp>
        <p:nvSpPr>
          <p:cNvPr id="317" name="CustomShape 2"/>
          <p:cNvSpPr/>
          <p:nvPr/>
        </p:nvSpPr>
        <p:spPr>
          <a:xfrm>
            <a:off x="785880" y="2071800"/>
            <a:ext cx="7785000" cy="40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WOJEWODA</a:t>
            </a:r>
            <a:endParaRPr/>
          </a:p>
          <a:p>
            <a:pPr lvl="1" algn="just">
              <a:lnSpc>
                <a:spcPct val="100000"/>
              </a:lnSpc>
              <a:buFont typeface="Century Gothic"/>
              <a:buChar char="□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Decyzja o ustaleniu lokalizacji inwestycji w zakresie terminalu.</a:t>
            </a:r>
            <a:endParaRPr/>
          </a:p>
          <a:p>
            <a:pPr lvl="1" algn="just">
              <a:lnSpc>
                <a:spcPct val="100000"/>
              </a:lnSpc>
              <a:buFont typeface="Century Gothic"/>
              <a:buChar char="□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Pozwolenie na budowę.</a:t>
            </a:r>
            <a:endParaRPr/>
          </a:p>
          <a:p>
            <a:pPr lvl="1" algn="just">
              <a:lnSpc>
                <a:spcPct val="100000"/>
              </a:lnSpc>
              <a:buFont typeface="Century Gothic"/>
              <a:buChar char="□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Decyzje w zakresie odszkodowań.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MARSZAŁEK</a:t>
            </a:r>
            <a:endParaRPr/>
          </a:p>
          <a:p>
            <a:pPr lvl="1" algn="just">
              <a:lnSpc>
                <a:spcPct val="100000"/>
              </a:lnSpc>
              <a:buFont typeface="Century Gothic"/>
              <a:buChar char="□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Pozwolenia wodnoprawne.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Century Gothic"/>
              <a:buChar char="■"/>
            </a:pPr>
            <a:r>
              <a:rPr b="1"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DYREKTOR REGIONALNEJ DYREKCJI OCHRONY ŚRODOWISKA</a:t>
            </a:r>
            <a:endParaRPr/>
          </a:p>
          <a:p>
            <a:pPr lvl="1" algn="just">
              <a:lnSpc>
                <a:spcPct val="100000"/>
              </a:lnSpc>
              <a:buFont typeface="Century Gothic"/>
              <a:buChar char="□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Decyzja środowiskowa.</a:t>
            </a:r>
            <a:endParaRPr/>
          </a:p>
        </p:txBody>
      </p:sp>
      <p:sp>
        <p:nvSpPr>
          <p:cNvPr id="318" name="CustomShape 3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4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Zadania przy realizacji inwestycji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 rot="5400000">
            <a:off x="91800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2"/>
          <p:cNvSpPr/>
          <p:nvPr/>
        </p:nvSpPr>
        <p:spPr>
          <a:xfrm rot="5400000">
            <a:off x="69588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3"/>
          <p:cNvSpPr/>
          <p:nvPr/>
        </p:nvSpPr>
        <p:spPr>
          <a:xfrm rot="5400000">
            <a:off x="47412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4"/>
          <p:cNvSpPr/>
          <p:nvPr/>
        </p:nvSpPr>
        <p:spPr>
          <a:xfrm>
            <a:off x="494280" y="1412640"/>
            <a:ext cx="4219920" cy="459612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GAZ-SYSTEM S.A. wdrożył plan komunikacji określający prowadzone w gminach działania informacyjne na temat inwestycji strategicznych</a:t>
            </a:r>
            <a:endParaRPr/>
          </a:p>
          <a:p>
            <a:pPr algn="just"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Celem planu jest przekazywanie do gmin podstawowych informacji o projektowanej inwestycji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Planowane jest nawiązanie z każdą gminą regularnych kontaktów w zakresie informowania władz samorządowych  i mieszkańców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pl-PL" sz="1400" strike="noStrike">
                <a:solidFill>
                  <a:srgbClr val="000000"/>
                </a:solidFill>
                <a:latin typeface="Calibri"/>
                <a:ea typeface="DejaVu Sans"/>
              </a:rPr>
              <a:t>Plan adresowany jest do społeczności lokalnych i interesariuszy w poszczególnych gminach, w których realizowane są inwestycje realizowane przez GAZ-SYSTEM S.A. </a:t>
            </a:r>
            <a:endParaRPr/>
          </a:p>
        </p:txBody>
      </p:sp>
      <p:sp>
        <p:nvSpPr>
          <p:cNvPr id="324" name="CustomShape 5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5" name="CustomShape 6"/>
          <p:cNvSpPr/>
          <p:nvPr/>
        </p:nvSpPr>
        <p:spPr>
          <a:xfrm>
            <a:off x="147528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Komunikacja w procesie inwestycji</a:t>
            </a:r>
            <a:endParaRPr/>
          </a:p>
        </p:txBody>
      </p:sp>
      <p:pic>
        <p:nvPicPr>
          <p:cNvPr id="326" name="Picture 3" descr=""/>
          <p:cNvPicPr/>
          <p:nvPr/>
        </p:nvPicPr>
        <p:blipFill>
          <a:blip r:embed="rId1"/>
          <a:stretch/>
        </p:blipFill>
        <p:spPr>
          <a:xfrm>
            <a:off x="5520600" y="1199880"/>
            <a:ext cx="3370680" cy="223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" name="Picture 3" descr=""/>
          <p:cNvPicPr/>
          <p:nvPr/>
        </p:nvPicPr>
        <p:blipFill>
          <a:blip r:embed="rId2"/>
          <a:stretch/>
        </p:blipFill>
        <p:spPr>
          <a:xfrm>
            <a:off x="4644000" y="3573000"/>
            <a:ext cx="3424320" cy="256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 rot="5400000">
            <a:off x="91800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2"/>
          <p:cNvSpPr/>
          <p:nvPr/>
        </p:nvSpPr>
        <p:spPr>
          <a:xfrm rot="5400000">
            <a:off x="69588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3"/>
          <p:cNvSpPr/>
          <p:nvPr/>
        </p:nvSpPr>
        <p:spPr>
          <a:xfrm rot="5400000">
            <a:off x="474120" y="916200"/>
            <a:ext cx="131400" cy="131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31" name="Table 4"/>
          <p:cNvGraphicFramePr/>
          <p:nvPr/>
        </p:nvGraphicFramePr>
        <p:xfrm>
          <a:off x="1187640" y="1484640"/>
          <a:ext cx="7198920" cy="4487040"/>
        </p:xfrm>
        <a:graphic>
          <a:graphicData uri="http://schemas.openxmlformats.org/drawingml/2006/table">
            <a:tbl>
              <a:tblPr/>
              <a:tblGrid>
                <a:gridCol w="3959640"/>
                <a:gridCol w="3239640"/>
              </a:tblGrid>
              <a:tr h="37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Narzędzie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Adresaci</a:t>
                      </a:r>
                      <a:endParaRPr/>
                    </a:p>
                  </a:txBody>
                  <a:tcPr/>
                </a:tc>
              </a:tr>
              <a:tr h="92160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Pisma informacyjne do władz lokalnych </a:t>
                      </a:r>
                      <a:endParaRPr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na temat realizacji poszczególnych etapów inwestycji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Władze samorządowe, instytucje publiczne</a:t>
                      </a:r>
                      <a:endParaRPr/>
                    </a:p>
                  </a:txBody>
                  <a:tcPr/>
                </a:tc>
              </a:tr>
              <a:tr h="71676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Spotkania informacyjne z władzami gmin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prezydenci, burmistrzowie, wójtowie gmin, radni gminy, sołtysi, </a:t>
                      </a:r>
                      <a:endParaRPr/>
                    </a:p>
                  </a:txBody>
                  <a:tcPr/>
                </a:tc>
              </a:tr>
              <a:tr h="7426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Publikacje prasowe w mediach poszczególnych gmin (prasa i serwisy internetowe)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władze lokalne, mieszkańcy gmin, właściciele gruntów</a:t>
                      </a:r>
                      <a:endParaRPr/>
                    </a:p>
                  </a:txBody>
                  <a:tcPr/>
                </a:tc>
              </a:tr>
              <a:tr h="9910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Materiały informacyjne (m.in. ulotki na temat procedury przyznawania odszkodowań w związku z budową gazociągów) 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właściciele gruntów, władze lokalne, mieszkańcy gmin, dziennikarze i inni zainteresowani</a:t>
                      </a:r>
                      <a:endParaRPr/>
                    </a:p>
                  </a:txBody>
                  <a:tcPr/>
                </a:tc>
              </a:tr>
              <a:tr h="7408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Wydarzenia informacyjno – promocyjne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mieszkańcy gmin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2" name="CustomShape 5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6"/>
          <p:cNvSpPr/>
          <p:nvPr/>
        </p:nvSpPr>
        <p:spPr>
          <a:xfrm>
            <a:off x="147528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8064a2"/>
                </a:solidFill>
                <a:latin typeface="Calibri"/>
                <a:ea typeface="DejaVu Sans"/>
              </a:rPr>
              <a:t>Komunikacja w procesie inwestycji</a:t>
            </a:r>
            <a:endParaRPr/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826920" y="2349360"/>
            <a:ext cx="7481520" cy="647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l-PL" sz="3200" strike="noStrike">
                <a:solidFill>
                  <a:srgbClr val="ff5d23"/>
                </a:solidFill>
                <a:latin typeface="Century Gothic"/>
                <a:ea typeface="DejaVu Sans"/>
              </a:rPr>
              <a:t>Dziękuję za uwagę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95280" y="1628640"/>
            <a:ext cx="4534920" cy="374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Gazociągi są realizowane w oparciu o zapisy ustawy z dnia 24 kwietnia 2009 r. o inwestycjach w zakresie terminalu regazyfikacyjnego kroplonego gazu ziemnego w Świnoujściu (Dz. U. Nr 84 poz. 700 z późn. zm.) zwaną dalej </a:t>
            </a:r>
            <a:r>
              <a:rPr b="1"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specustawą.</a:t>
            </a:r>
            <a:endParaRPr/>
          </a:p>
          <a:p>
            <a:pPr algn="just">
              <a:lnSpc>
                <a:spcPct val="100000"/>
              </a:lnSpc>
            </a:pP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Gazociągi zostały wpisane do katalogu inwestycji towarzyszących inwestycjom w zakresie terminalu na podstawie </a:t>
            </a:r>
            <a:r>
              <a:rPr b="1"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Ustawy z dnia 30 maja 2014 r. </a:t>
            </a:r>
            <a:r>
              <a:rPr lang="pl-PL" sz="1400" strike="noStrike">
                <a:solidFill>
                  <a:srgbClr val="000000"/>
                </a:solidFill>
                <a:latin typeface="Century Gothic"/>
                <a:ea typeface="DejaVu Sans"/>
              </a:rPr>
              <a:t>o zmianie ustawy o inwestycjach w zakresie terminalu regazyfikacyjnego skroplonego gazu ziemnego w Świnoujściu oraz ustawy o gospodarce nieruchomościami (Dz.U. z 2014 r., poz.906).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248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entury Gothic"/>
                <a:ea typeface="DejaVu Sans"/>
              </a:rPr>
              <a:t>Nowelizacja Specustawy Gazowej</a:t>
            </a:r>
            <a:endParaRPr/>
          </a:p>
        </p:txBody>
      </p:sp>
      <p:pic>
        <p:nvPicPr>
          <p:cNvPr id="250" name="Picture 2" descr=""/>
          <p:cNvPicPr/>
          <p:nvPr/>
        </p:nvPicPr>
        <p:blipFill>
          <a:blip r:embed="rId1"/>
          <a:stretch/>
        </p:blipFill>
        <p:spPr>
          <a:xfrm>
            <a:off x="4990680" y="1917000"/>
            <a:ext cx="4011480" cy="26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Table 1"/>
          <p:cNvGraphicFramePr/>
          <p:nvPr/>
        </p:nvGraphicFramePr>
        <p:xfrm>
          <a:off x="1115640" y="1845000"/>
          <a:ext cx="7630920" cy="3758760"/>
        </p:xfrm>
        <a:graphic>
          <a:graphicData uri="http://schemas.openxmlformats.org/drawingml/2006/table">
            <a:tbl>
              <a:tblPr/>
              <a:tblGrid>
                <a:gridCol w="616680"/>
                <a:gridCol w="3631680"/>
                <a:gridCol w="1656000"/>
                <a:gridCol w="1726560"/>
              </a:tblGrid>
              <a:tr h="617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404040"/>
                          </a:solidFill>
                          <a:latin typeface="Century Gothic"/>
                        </a:rPr>
                        <a:t>Lp.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Nazwa gazociągu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Długość gazociągu ogółem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 km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Długość gazociągu 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 woj. śląskim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</a:t>
                      </a: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w km</a:t>
                      </a:r>
                      <a:endParaRPr/>
                    </a:p>
                  </a:txBody>
                  <a:tcPr/>
                </a:tc>
              </a:tr>
              <a:tr h="510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Tworóg – Kędzierzyn-Koźle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35,8</a:t>
                      </a:r>
                      <a:endParaRPr/>
                    </a:p>
                  </a:txBody>
                  <a:tcPr/>
                </a:tc>
              </a:tr>
              <a:tr h="497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Tworóg – Tworzeń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56</a:t>
                      </a:r>
                      <a:endParaRPr/>
                    </a:p>
                  </a:txBody>
                  <a:tcPr/>
                </a:tc>
              </a:tr>
              <a:tr h="497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Pogórska Wola – Tworzeń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11,9</a:t>
                      </a:r>
                      <a:endParaRPr/>
                    </a:p>
                  </a:txBody>
                  <a:tcPr/>
                </a:tc>
              </a:tr>
              <a:tr h="497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Kędzierzyn-Koźle – Granica Państwa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30,1</a:t>
                      </a:r>
                      <a:endParaRPr/>
                    </a:p>
                  </a:txBody>
                  <a:tcPr/>
                </a:tc>
              </a:tr>
              <a:tr h="70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Skoczów – Komorowice – Oświęcim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53,6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37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Ogółem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366,6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170,8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2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entury Gothic"/>
                <a:ea typeface="DejaVu Sans"/>
              </a:rPr>
              <a:t>Inwestycje GAZ-SYSTEM S.A. objęte specustawą</a:t>
            </a:r>
            <a:endParaRPr/>
          </a:p>
        </p:txBody>
      </p:sp>
      <p:sp>
        <p:nvSpPr>
          <p:cNvPr id="254" name="CustomShape 4"/>
          <p:cNvSpPr/>
          <p:nvPr/>
        </p:nvSpPr>
        <p:spPr>
          <a:xfrm>
            <a:off x="3182400" y="1268640"/>
            <a:ext cx="356868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Długości gazociągów w gminach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2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entury Gothic"/>
                <a:ea typeface="DejaVu Sans"/>
              </a:rPr>
              <a:t>Inwestycje GAZ-SYSTEM S.A. objęte specustawą</a:t>
            </a:r>
            <a:endParaRPr/>
          </a:p>
        </p:txBody>
      </p:sp>
      <p:sp>
        <p:nvSpPr>
          <p:cNvPr id="257" name="CustomShape 3"/>
          <p:cNvSpPr/>
          <p:nvPr/>
        </p:nvSpPr>
        <p:spPr>
          <a:xfrm>
            <a:off x="1849320" y="1268640"/>
            <a:ext cx="581796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Planowane terminy uzyskania decyzji administracyjnych</a:t>
            </a:r>
            <a:endParaRPr/>
          </a:p>
        </p:txBody>
      </p:sp>
      <p:graphicFrame>
        <p:nvGraphicFramePr>
          <p:cNvPr id="258" name="Wykres 6"/>
          <p:cNvGraphicFramePr/>
          <p:nvPr/>
        </p:nvGraphicFramePr>
        <p:xfrm>
          <a:off x="611640" y="1731240"/>
          <a:ext cx="8279640" cy="428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" name="Table 1"/>
          <p:cNvGraphicFramePr/>
          <p:nvPr/>
        </p:nvGraphicFramePr>
        <p:xfrm>
          <a:off x="826920" y="1845000"/>
          <a:ext cx="7918920" cy="3205080"/>
        </p:xfrm>
        <a:graphic>
          <a:graphicData uri="http://schemas.openxmlformats.org/drawingml/2006/table">
            <a:tbl>
              <a:tblPr/>
              <a:tblGrid>
                <a:gridCol w="639720"/>
                <a:gridCol w="3392280"/>
                <a:gridCol w="2094840"/>
                <a:gridCol w="1792080"/>
              </a:tblGrid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Lp.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Nazwa gazociągu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Decyzja środowiskowa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Decyzja lokalizacyjna</a:t>
                      </a:r>
                      <a:endParaRPr/>
                    </a:p>
                  </a:txBody>
                  <a:tcPr/>
                </a:tc>
              </a:tr>
              <a:tr h="531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Tworóg – Kędzierzyn-Koźle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Sierpień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Grudzień 2015</a:t>
                      </a:r>
                      <a:endParaRPr/>
                    </a:p>
                  </a:txBody>
                  <a:tcPr/>
                </a:tc>
              </a:tr>
              <a:tr h="517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Tworóg – Tworzeń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Październik 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Listopad 2016</a:t>
                      </a:r>
                      <a:endParaRPr/>
                    </a:p>
                  </a:txBody>
                  <a:tcPr/>
                </a:tc>
              </a:tr>
              <a:tr h="517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Pogórska Wola – Tworzeń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Marzec 2016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Czerwiec 2016</a:t>
                      </a:r>
                      <a:endParaRPr/>
                    </a:p>
                  </a:txBody>
                  <a:tcPr/>
                </a:tc>
              </a:tr>
              <a:tr h="5176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Kędzierzyn-Koźle – Granica Państwa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Sierpień 2016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Grudzień 2016</a:t>
                      </a:r>
                      <a:endParaRPr/>
                    </a:p>
                  </a:txBody>
                  <a:tcPr/>
                </a:tc>
              </a:tr>
              <a:tr h="739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Skoczów – Komorowice – Oświęcim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Kwiecień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Marzec 2016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0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Inwestycje GAZ-SYSTEM S.A. objęte specustawą</a:t>
            </a:r>
            <a:endParaRPr/>
          </a:p>
        </p:txBody>
      </p:sp>
      <p:sp>
        <p:nvSpPr>
          <p:cNvPr id="262" name="CustomShape 4"/>
          <p:cNvSpPr/>
          <p:nvPr/>
        </p:nvSpPr>
        <p:spPr>
          <a:xfrm>
            <a:off x="1849320" y="1268640"/>
            <a:ext cx="581796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b="1" lang="pl-PL" sz="1600" strike="noStrike">
                <a:solidFill>
                  <a:srgbClr val="1f497d"/>
                </a:solidFill>
                <a:latin typeface="Century Gothic"/>
                <a:ea typeface="DejaVu Sans"/>
              </a:rPr>
              <a:t>Planowane terminy uzyskania decyzji administracyjnych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Table 1"/>
          <p:cNvGraphicFramePr/>
          <p:nvPr/>
        </p:nvGraphicFramePr>
        <p:xfrm>
          <a:off x="1115640" y="1917000"/>
          <a:ext cx="7486920" cy="3205080"/>
        </p:xfrm>
        <a:graphic>
          <a:graphicData uri="http://schemas.openxmlformats.org/drawingml/2006/table">
            <a:tbl>
              <a:tblPr/>
              <a:tblGrid>
                <a:gridCol w="706320"/>
                <a:gridCol w="3461760"/>
                <a:gridCol w="1624680"/>
                <a:gridCol w="1694160"/>
              </a:tblGrid>
              <a:tr h="4633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3300"/>
                          </a:solidFill>
                          <a:latin typeface="Calibri"/>
                        </a:rPr>
                        <a:t>Lp.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3300"/>
                          </a:solidFill>
                          <a:latin typeface="Calibri"/>
                        </a:rPr>
                        <a:t>Nazwa gazociągu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3300"/>
                          </a:solidFill>
                          <a:latin typeface="Calibri"/>
                        </a:rPr>
                        <a:t>Ilość działek ogółem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3300"/>
                          </a:solidFill>
                          <a:latin typeface="Calibri"/>
                        </a:rPr>
                        <a:t>Ilość działek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3300"/>
                          </a:solidFill>
                          <a:latin typeface="Calibri"/>
                        </a:rPr>
                        <a:t>w woj. śląskim</a:t>
                      </a:r>
                      <a:endParaRPr/>
                    </a:p>
                  </a:txBody>
                  <a:tcPr/>
                </a:tc>
              </a:tr>
              <a:tr h="485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Tworóg – Kędzierzyn-Koźle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1092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1015</a:t>
                      </a:r>
                      <a:endParaRPr/>
                    </a:p>
                  </a:txBody>
                  <a:tcPr/>
                </a:tc>
              </a:tr>
              <a:tr h="474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Skoczów – Komorowice – Oświęcim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1507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1017</a:t>
                      </a:r>
                      <a:endParaRPr/>
                    </a:p>
                  </a:txBody>
                  <a:tcPr/>
                </a:tc>
              </a:tr>
              <a:tr h="474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Kędzierzyn-Koźle – Granica Państwa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913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478</a:t>
                      </a:r>
                      <a:endParaRPr/>
                    </a:p>
                  </a:txBody>
                  <a:tcPr/>
                </a:tc>
              </a:tr>
              <a:tr h="474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Pogórska Wola – Tworzeń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800</a:t>
                      </a:r>
                      <a:endParaRPr/>
                    </a:p>
                  </a:txBody>
                  <a:tcPr/>
                </a:tc>
              </a:tr>
              <a:tr h="8348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5.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Tworóg – Tworzeń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l-PL" sz="1200" strike="noStrike">
                          <a:solidFill>
                            <a:srgbClr val="000000"/>
                          </a:solidFill>
                          <a:latin typeface="Calibri"/>
                        </a:rPr>
                        <a:t>brak danych na dzień 23.06.2015 – początkowy etap projektowania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264" name="CustomShape 2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3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Inwestycje GAZ-SYSTEM S.A. objęte specustawą</a:t>
            </a:r>
            <a:endParaRPr/>
          </a:p>
        </p:txBody>
      </p:sp>
      <p:sp>
        <p:nvSpPr>
          <p:cNvPr id="266" name="CustomShape 4"/>
          <p:cNvSpPr/>
          <p:nvPr/>
        </p:nvSpPr>
        <p:spPr>
          <a:xfrm>
            <a:off x="2502360" y="1257840"/>
            <a:ext cx="5218920" cy="3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b="1" lang="pl-PL" sz="1600" strike="noStrike">
                <a:solidFill>
                  <a:srgbClr val="1f497d"/>
                </a:solidFill>
                <a:latin typeface="Century Gothic"/>
                <a:ea typeface="DejaVu Sans"/>
              </a:rPr>
              <a:t>Szacunkowa ilość działek na trasach gazociągów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583560" y="1204200"/>
            <a:ext cx="8046000" cy="69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400" strike="noStrike">
                <a:solidFill>
                  <a:srgbClr val="ff5d23"/>
                </a:solidFill>
                <a:latin typeface="Century Gothic"/>
                <a:ea typeface="DejaVu Sans"/>
              </a:rPr>
              <a:t>GAZOCIĄG TWORÓG – TWORZEŃ 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68" name="Obraz 2" descr=""/>
          <p:cNvPicPr/>
          <p:nvPr/>
        </p:nvPicPr>
        <p:blipFill>
          <a:blip r:embed="rId1"/>
          <a:stretch/>
        </p:blipFill>
        <p:spPr>
          <a:xfrm>
            <a:off x="4788000" y="2436840"/>
            <a:ext cx="3814560" cy="254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9" name="CustomShape 2"/>
          <p:cNvSpPr/>
          <p:nvPr/>
        </p:nvSpPr>
        <p:spPr>
          <a:xfrm>
            <a:off x="564840" y="2781000"/>
            <a:ext cx="8046000" cy="344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 </a:t>
            </a: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średnica 1000 mm </a:t>
            </a:r>
            <a:endParaRPr/>
          </a:p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 </a:t>
            </a: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długość około 56 km</a:t>
            </a:r>
            <a:endParaRPr/>
          </a:p>
          <a:p>
            <a:pPr>
              <a:lnSpc>
                <a:spcPct val="100000"/>
              </a:lnSpc>
              <a:buSzPct val="90000"/>
              <a:buFont typeface="Wingdings" charset="2"/>
              <a:buChar char=""/>
            </a:pP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 </a:t>
            </a:r>
            <a:r>
              <a:rPr lang="pl-PL" sz="2400" strike="noStrike">
                <a:solidFill>
                  <a:srgbClr val="1f497d"/>
                </a:solidFill>
                <a:latin typeface="Century Gothic"/>
                <a:ea typeface="DejaVu Sans"/>
              </a:rPr>
              <a:t>ciśnienie 8,4 MPa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trike="noStrike">
                <a:solidFill>
                  <a:srgbClr val="1f497d"/>
                </a:solidFill>
                <a:latin typeface="Century Gothic"/>
                <a:ea typeface="DejaVu Sans"/>
              </a:rPr>
              <a:t>Kierownik Projektu z GAZ-SYSTEM S.A. – Marcin Hasik 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0" name="CustomShape 3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4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Tworóg - Tworzeń 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395280" y="189000"/>
            <a:ext cx="861840" cy="7902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5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2"/>
          <p:cNvSpPr/>
          <p:nvPr/>
        </p:nvSpPr>
        <p:spPr>
          <a:xfrm>
            <a:off x="1332000" y="189000"/>
            <a:ext cx="7559640" cy="790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Gazociąg Tworóg – Tworzeń</a:t>
            </a:r>
            <a:endParaRPr/>
          </a:p>
          <a:p>
            <a:pPr>
              <a:lnSpc>
                <a:spcPct val="100000"/>
              </a:lnSpc>
            </a:pPr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trasa </a:t>
            </a:r>
            <a:endParaRPr/>
          </a:p>
        </p:txBody>
      </p:sp>
      <p:sp>
        <p:nvSpPr>
          <p:cNvPr id="274" name="CustomShape 3"/>
          <p:cNvSpPr/>
          <p:nvPr/>
        </p:nvSpPr>
        <p:spPr>
          <a:xfrm>
            <a:off x="6382800" y="1196640"/>
            <a:ext cx="2360520" cy="349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GMINY: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Tworóg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Tarnowskie Góry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Miasteczko Śląskie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Ożarowice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Mierzęcice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Siewierz</a:t>
            </a:r>
            <a:endParaRPr/>
          </a:p>
          <a:p>
            <a:pPr>
              <a:lnSpc>
                <a:spcPct val="150000"/>
              </a:lnSpc>
              <a:buSzPct val="90000"/>
              <a:buFont typeface="Cambria"/>
              <a:buAutoNum type="arabicPeriod"/>
            </a:pPr>
            <a:r>
              <a:rPr b="1" lang="pl-PL" sz="1600" strike="noStrike">
                <a:solidFill>
                  <a:srgbClr val="000000"/>
                </a:solidFill>
                <a:latin typeface="Century Gothic"/>
                <a:ea typeface="DejaVu Sans"/>
              </a:rPr>
              <a:t>Dąbrowa Górnicza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3780000" y="3861000"/>
            <a:ext cx="912600" cy="21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266400" y="1917000"/>
            <a:ext cx="6082200" cy="2976480"/>
          </a:xfrm>
          <a:prstGeom prst="rect">
            <a:avLst/>
          </a:prstGeom>
          <a:ln>
            <a:noFill/>
          </a:ln>
        </p:spPr>
      </p:pic>
      <p:pic>
        <p:nvPicPr>
          <p:cNvPr id="277" name="Picture 3" descr=""/>
          <p:cNvPicPr/>
          <p:nvPr/>
        </p:nvPicPr>
        <p:blipFill>
          <a:blip r:embed="rId2"/>
          <a:stretch/>
        </p:blipFill>
        <p:spPr>
          <a:xfrm>
            <a:off x="3818160" y="3861000"/>
            <a:ext cx="836280" cy="226800"/>
          </a:xfrm>
          <a:prstGeom prst="rect">
            <a:avLst/>
          </a:prstGeom>
          <a:ln>
            <a:noFill/>
          </a:ln>
        </p:spPr>
      </p:pic>
      <p:pic>
        <p:nvPicPr>
          <p:cNvPr id="278" name="Picture 4" descr=""/>
          <p:cNvPicPr/>
          <p:nvPr/>
        </p:nvPicPr>
        <p:blipFill>
          <a:blip r:embed="rId3"/>
          <a:stretch/>
        </p:blipFill>
        <p:spPr>
          <a:xfrm>
            <a:off x="2922840" y="3407400"/>
            <a:ext cx="893520" cy="245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Application>LibreOffice/4.4.1.2$Windows_x86 LibreOffice_project/45e2de17089c24a1fa810c8f975a7171ba4cd432</Application>
  <Paragraphs>724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2009-04-17T09:59:18Z</dcterms:created>
  <dc:creator>Zespół ds. Komunikacji</dc:creator>
  <dc:language>pl-PL</dc:language>
  <cp:lastPrinted>2015-06-18T12:55:26Z</cp:lastPrinted>
  <dcterms:modified xsi:type="dcterms:W3CDTF">2015-10-26T07:58:28Z</dcterms:modified>
  <cp:revision>97</cp:revision>
  <dc:title>preznetacja z fontem Century Gothic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54</vt:i4>
  </property>
</Properties>
</file>